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8" r:id="rId3"/>
    <p:sldId id="257" r:id="rId4"/>
    <p:sldId id="319" r:id="rId5"/>
    <p:sldId id="261" r:id="rId6"/>
    <p:sldId id="258" r:id="rId7"/>
    <p:sldId id="286" r:id="rId8"/>
    <p:sldId id="259" r:id="rId9"/>
    <p:sldId id="264" r:id="rId10"/>
    <p:sldId id="265" r:id="rId11"/>
    <p:sldId id="266" r:id="rId12"/>
    <p:sldId id="267" r:id="rId13"/>
    <p:sldId id="268" r:id="rId14"/>
    <p:sldId id="275" r:id="rId15"/>
    <p:sldId id="279" r:id="rId16"/>
    <p:sldId id="270" r:id="rId17"/>
    <p:sldId id="271" r:id="rId18"/>
    <p:sldId id="272" r:id="rId19"/>
    <p:sldId id="273" r:id="rId20"/>
    <p:sldId id="274" r:id="rId21"/>
    <p:sldId id="320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>
        <p:scale>
          <a:sx n="60" d="100"/>
          <a:sy n="60" d="100"/>
        </p:scale>
        <p:origin x="-2478" y="-11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9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85" y="-4445"/>
            <a:ext cx="8504555" cy="68668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67120" y="2239010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055" y="150019"/>
            <a:ext cx="9213889" cy="597909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0" y="233015"/>
            <a:ext cx="623055" cy="4319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 defTabSz="913765"/>
            <a:endParaRPr lang="zh-CN" altLang="en-US" sz="1865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" y="6268403"/>
            <a:ext cx="12106656" cy="582774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233015"/>
            <a:ext cx="623055" cy="4319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 defTabSz="913765"/>
            <a:endParaRPr lang="zh-CN" altLang="en-US" sz="1865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1" name="标题 1"/>
          <p:cNvSpPr>
            <a:spLocks noGrp="1"/>
          </p:cNvSpPr>
          <p:nvPr>
            <p:ph type="title" hasCustomPrompt="1"/>
          </p:nvPr>
        </p:nvSpPr>
        <p:spPr>
          <a:xfrm>
            <a:off x="623055" y="150019"/>
            <a:ext cx="9213889" cy="597909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主题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75226"/>
            <a:ext cx="12192000" cy="582774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9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335" y="-4445"/>
            <a:ext cx="8504555" cy="6866890"/>
          </a:xfrm>
          <a:prstGeom prst="rect">
            <a:avLst/>
          </a:prstGeom>
        </p:spPr>
      </p:pic>
      <p:pic>
        <p:nvPicPr>
          <p:cNvPr id="8" name="图片 7" descr="1236584326878908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735" y="3904615"/>
            <a:ext cx="1859280" cy="1859280"/>
          </a:xfrm>
          <a:prstGeom prst="rect">
            <a:avLst/>
          </a:prstGeom>
        </p:spPr>
      </p:pic>
      <p:sp>
        <p:nvSpPr>
          <p:cNvPr id="9" name="副标题 2"/>
          <p:cNvSpPr>
            <a:spLocks noGrp="1"/>
          </p:cNvSpPr>
          <p:nvPr/>
        </p:nvSpPr>
        <p:spPr>
          <a:xfrm>
            <a:off x="6162040" y="3365500"/>
            <a:ext cx="5335270" cy="636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z="2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4008-790-758</a:t>
            </a:r>
            <a:endParaRPr lang="en-US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0" name="图片 9" descr="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81240" y="3365500"/>
            <a:ext cx="365125" cy="366395"/>
          </a:xfrm>
          <a:prstGeom prst="rect">
            <a:avLst/>
          </a:prstGeom>
        </p:spPr>
      </p:pic>
      <p:pic>
        <p:nvPicPr>
          <p:cNvPr id="11" name="图片 10" descr="矢量智能对象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76160" y="2910205"/>
            <a:ext cx="370205" cy="370205"/>
          </a:xfrm>
          <a:prstGeom prst="rect">
            <a:avLst/>
          </a:prstGeom>
        </p:spPr>
      </p:pic>
      <p:sp>
        <p:nvSpPr>
          <p:cNvPr id="18" name="副标题 2"/>
          <p:cNvSpPr>
            <a:spLocks noGrp="1"/>
          </p:cNvSpPr>
          <p:nvPr/>
        </p:nvSpPr>
        <p:spPr>
          <a:xfrm>
            <a:off x="6476365" y="2879090"/>
            <a:ext cx="5335270" cy="636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www.yunbaonet.cn</a:t>
            </a:r>
            <a:endParaRPr lang="en-US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副标题 2"/>
          <p:cNvSpPr>
            <a:spLocks noGrp="1"/>
          </p:cNvSpPr>
          <p:nvPr/>
        </p:nvSpPr>
        <p:spPr>
          <a:xfrm>
            <a:off x="6301740" y="1931035"/>
            <a:ext cx="5335270" cy="6362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z="4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演讲完毕 感谢聆听</a:t>
            </a:r>
            <a:endParaRPr lang="zh-CN" altLang="en-US" sz="4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161CBBF6-2F58-4624-ABF7-0508606C4BD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FDBD980-AE79-490F-89B0-1D3183A799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层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79819" y="193675"/>
            <a:ext cx="2001520" cy="4641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3.png"/><Relationship Id="rId3" Type="http://schemas.openxmlformats.org/officeDocument/2006/relationships/hyperlink" Target="https://pc.qq.com/detail/1/detail_2661.html" TargetMode="External"/><Relationship Id="rId2" Type="http://schemas.openxmlformats.org/officeDocument/2006/relationships/image" Target="../media/image22.png"/><Relationship Id="rId1" Type="http://schemas.openxmlformats.org/officeDocument/2006/relationships/hyperlink" Target="http://www.firefox.com.cn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tags" Target="../tags/tag2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tags" Target="../tags/tag3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149048" y="2069763"/>
            <a:ext cx="5938874" cy="1979341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江苏城建院继教学院</a:t>
            </a:r>
            <a:b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继续教育平台操作说明</a:t>
            </a:r>
            <a:endParaRPr lang="zh-CN" altLang="en-US" sz="22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副标题 5"/>
          <p:cNvSpPr>
            <a:spLocks noGrp="1"/>
          </p:cNvSpPr>
          <p:nvPr/>
        </p:nvSpPr>
        <p:spPr>
          <a:xfrm>
            <a:off x="5562600" y="4961033"/>
            <a:ext cx="6629462" cy="41093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（学员版）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454765" y="26416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57345" y="1901984"/>
            <a:ext cx="9213889" cy="597909"/>
          </a:xfrm>
        </p:spPr>
        <p:txBody>
          <a:bodyPr/>
          <a:lstStyle/>
          <a:p>
            <a:r>
              <a:rPr lang="en-US" altLang="zh-CN" dirty="0" smtClean="0"/>
              <a:t>8 </a:t>
            </a:r>
            <a:r>
              <a:rPr lang="zh-CN" altLang="en-US" dirty="0" smtClean="0"/>
              <a:t>证明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57225" y="2679065"/>
            <a:ext cx="10515600" cy="2607945"/>
          </a:xfrm>
        </p:spPr>
        <p:txBody>
          <a:bodyPr/>
          <a:lstStyle/>
          <a:p>
            <a:r>
              <a:rPr lang="zh-CN" altLang="en-US" sz="2000" dirty="0" smtClean="0"/>
              <a:t>满足岗位</a:t>
            </a:r>
            <a:r>
              <a:rPr lang="zh-CN" altLang="en-US" sz="2000" dirty="0" smtClean="0">
                <a:solidFill>
                  <a:srgbClr val="FF0000"/>
                </a:solidFill>
              </a:rPr>
              <a:t>学习的要求时学</a:t>
            </a:r>
            <a:r>
              <a:rPr lang="zh-CN" altLang="en-US" sz="2000" dirty="0" smtClean="0"/>
              <a:t>和</a:t>
            </a:r>
            <a:r>
              <a:rPr lang="zh-CN" altLang="en-US" sz="2000" dirty="0" smtClean="0">
                <a:solidFill>
                  <a:srgbClr val="FF0000"/>
                </a:solidFill>
              </a:rPr>
              <a:t>完成线下体验课学时</a:t>
            </a:r>
            <a:r>
              <a:rPr lang="zh-CN" altLang="en-US" sz="2000" dirty="0" smtClean="0"/>
              <a:t>后系统将生成证明。</a:t>
            </a:r>
            <a:r>
              <a:rPr lang="zh-CN" altLang="en-US" sz="2000" dirty="0"/>
              <a:t>证明需登录电脑端打印https://czjy.a6edu.net/education。账号：身份证号，密码：身份证后六位。</a:t>
            </a:r>
            <a:endParaRPr lang="zh-CN" altLang="en-US" sz="20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1175" y="3429241"/>
            <a:ext cx="3414056" cy="2789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57345" y="634524"/>
            <a:ext cx="9213889" cy="5979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/>
              <a:t>7 </a:t>
            </a:r>
            <a:r>
              <a:rPr lang="zh-CN" altLang="en-US"/>
              <a:t>线下体验课签到流程</a:t>
            </a:r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930910" y="1323975"/>
            <a:ext cx="93059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ym typeface="+mn-ea"/>
              </a:rPr>
              <a:t>学员</a:t>
            </a:r>
            <a:r>
              <a:rPr lang="zh-CN" altLang="en-US" sz="2000"/>
              <a:t>提前预约。学员</a:t>
            </a:r>
            <a:r>
              <a:rPr lang="zh-CN" altLang="en-US" sz="2000">
                <a:sym typeface="+mn-ea"/>
              </a:rPr>
              <a:t>带好身份证和</a:t>
            </a:r>
            <a:r>
              <a:rPr lang="en-US" altLang="zh-CN" sz="2000">
                <a:sym typeface="+mn-ea"/>
              </a:rPr>
              <a:t>“</a:t>
            </a:r>
            <a:r>
              <a:rPr lang="zh-CN" altLang="en-US" sz="2000">
                <a:sym typeface="+mn-ea"/>
              </a:rPr>
              <a:t>工伤保险知识问卷</a:t>
            </a:r>
            <a:r>
              <a:rPr lang="en-US" altLang="zh-CN" sz="2000">
                <a:sym typeface="+mn-ea"/>
              </a:rPr>
              <a:t>”</a:t>
            </a:r>
            <a:r>
              <a:rPr lang="zh-CN" altLang="en-US" sz="2000">
                <a:sym typeface="+mn-ea"/>
              </a:rPr>
              <a:t>参加线下安全体验。</a:t>
            </a:r>
            <a:endParaRPr lang="zh-CN" altLang="en-US" sz="2000"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470525" y="3429000"/>
            <a:ext cx="5990590" cy="269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5430520" y="2660015"/>
            <a:ext cx="7365365" cy="732790"/>
          </a:xfrm>
        </p:spPr>
        <p:txBody>
          <a:bodyPr/>
          <a:lstStyle/>
          <a:p>
            <a:r>
              <a:rPr lang="zh-CN" altLang="en-US" dirty="0" smtClean="0"/>
              <a:t>电脑端学习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77720" y="1991995"/>
            <a:ext cx="25908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 </a:t>
            </a:r>
            <a:r>
              <a:rPr lang="zh-CN" altLang="en-US" dirty="0" smtClean="0"/>
              <a:t>打开网址，登录账号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760095" y="1005205"/>
            <a:ext cx="10515600" cy="4351338"/>
          </a:xfrm>
        </p:spPr>
        <p:txBody>
          <a:bodyPr/>
          <a:lstStyle/>
          <a:p>
            <a:r>
              <a:rPr lang="zh-CN" altLang="en-US" sz="2000" dirty="0" smtClean="0"/>
              <a:t>手机端注册上传身份证照片完成后，才可以在电脑端学习。</a:t>
            </a:r>
            <a:endParaRPr lang="zh-CN" altLang="en-US" sz="2000" dirty="0" smtClean="0"/>
          </a:p>
          <a:p>
            <a:r>
              <a:rPr lang="zh-CN" altLang="en-US" sz="2000" dirty="0" smtClean="0"/>
              <a:t>网址：</a:t>
            </a:r>
            <a:r>
              <a:rPr lang="en-US" altLang="zh-CN" sz="2000" dirty="0"/>
              <a:t>https://czjy.a6edu.net/education</a:t>
            </a:r>
            <a:r>
              <a:rPr lang="zh-CN" altLang="en-US" sz="2000" dirty="0" smtClean="0"/>
              <a:t>账号：身份证号码</a:t>
            </a:r>
            <a:endParaRPr lang="en-US" altLang="zh-CN" sz="2000" dirty="0" smtClean="0"/>
          </a:p>
          <a:p>
            <a:r>
              <a:rPr lang="zh-CN" altLang="en-US" sz="2000" dirty="0"/>
              <a:t>初始</a:t>
            </a:r>
            <a:r>
              <a:rPr lang="zh-CN" altLang="en-US" sz="2000" dirty="0" smtClean="0"/>
              <a:t>密码：身份证后</a:t>
            </a:r>
            <a:r>
              <a:rPr lang="en-US" altLang="zh-CN" sz="2000" dirty="0" smtClean="0"/>
              <a:t>6</a:t>
            </a:r>
            <a:r>
              <a:rPr lang="zh-CN" altLang="en-US" sz="2000" dirty="0" smtClean="0"/>
              <a:t>位</a:t>
            </a:r>
            <a:endParaRPr lang="zh-CN" altLang="en-US" sz="2000" dirty="0" smtClean="0"/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83055" y="2306955"/>
            <a:ext cx="9974580" cy="410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 </a:t>
            </a:r>
            <a:r>
              <a:rPr lang="zh-CN" altLang="en-US" dirty="0" smtClean="0"/>
              <a:t>建议浏览器</a:t>
            </a:r>
            <a:r>
              <a:rPr lang="en-US" altLang="zh-CN" dirty="0" smtClean="0"/>
              <a:t>-</a:t>
            </a:r>
            <a:r>
              <a:rPr lang="zh-CN" altLang="en-US" dirty="0" smtClean="0"/>
              <a:t>火狐浏览器 或 谷歌浏览器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38200" y="1031240"/>
            <a:ext cx="10515600" cy="4351338"/>
          </a:xfrm>
        </p:spPr>
        <p:txBody>
          <a:bodyPr/>
          <a:lstStyle/>
          <a:p>
            <a:r>
              <a:rPr lang="zh-CN" altLang="en-US" sz="2000" dirty="0" smtClean="0"/>
              <a:t>火狐浏览器 </a:t>
            </a:r>
            <a:endParaRPr lang="en-US" altLang="zh-CN" sz="2000" dirty="0" smtClean="0"/>
          </a:p>
          <a:p>
            <a:r>
              <a:rPr lang="zh-CN" altLang="en-US" sz="2000" dirty="0" smtClean="0"/>
              <a:t>下载</a:t>
            </a:r>
            <a:r>
              <a:rPr lang="zh-CN" altLang="en-US" sz="2000" dirty="0"/>
              <a:t>地址</a:t>
            </a:r>
            <a:r>
              <a:rPr lang="zh-CN" altLang="en-US" sz="2000" dirty="0" smtClean="0"/>
              <a:t>：</a:t>
            </a:r>
            <a:r>
              <a:rPr lang="en-US" altLang="zh-CN" sz="2000" dirty="0">
                <a:hlinkClick r:id="rId1"/>
              </a:rPr>
              <a:t>http://www.firefox.com.cn</a:t>
            </a:r>
            <a:r>
              <a:rPr lang="en-US" altLang="zh-CN" sz="2000" dirty="0" smtClean="0">
                <a:hlinkClick r:id="rId1"/>
              </a:rPr>
              <a:t>/</a:t>
            </a:r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155" y="2256273"/>
            <a:ext cx="3901440" cy="3206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内容占位符 4"/>
          <p:cNvSpPr txBox="1"/>
          <p:nvPr/>
        </p:nvSpPr>
        <p:spPr>
          <a:xfrm>
            <a:off x="6082480" y="1031241"/>
            <a:ext cx="6187443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anose="020B0604020202020204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345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15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175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2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225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anose="020B0604020202020204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00" dirty="0"/>
              <a:t>谷歌</a:t>
            </a:r>
            <a:r>
              <a:rPr lang="zh-CN" altLang="en-US" sz="1800" dirty="0" smtClean="0"/>
              <a:t>浏览器 </a:t>
            </a:r>
            <a:endParaRPr lang="en-US" altLang="zh-CN" sz="1800" dirty="0" smtClean="0"/>
          </a:p>
          <a:p>
            <a:r>
              <a:rPr lang="zh-CN" altLang="en-US" sz="1800" dirty="0" smtClean="0"/>
              <a:t>下载地址：</a:t>
            </a:r>
            <a:r>
              <a:rPr lang="en-US" altLang="zh-CN" sz="1800" dirty="0">
                <a:hlinkClick r:id="rId3"/>
              </a:rPr>
              <a:t>https://pc.qq.com/detail/1/detail_2661.html</a:t>
            </a:r>
            <a:endParaRPr lang="en-US" altLang="zh-CN" sz="1800" dirty="0" smtClean="0"/>
          </a:p>
          <a:p>
            <a:endParaRPr lang="en-US" altLang="zh-CN" sz="1800" dirty="0" smtClean="0"/>
          </a:p>
          <a:p>
            <a:endParaRPr lang="en-US" altLang="zh-CN" sz="1800" dirty="0" smtClean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8579" y="2256349"/>
            <a:ext cx="5168819" cy="2678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 </a:t>
            </a:r>
            <a:r>
              <a:rPr lang="zh-CN" altLang="en-US" dirty="0" smtClean="0"/>
              <a:t>我的课件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750570" y="883285"/>
            <a:ext cx="10515600" cy="4351338"/>
          </a:xfrm>
        </p:spPr>
        <p:txBody>
          <a:bodyPr/>
          <a:lstStyle/>
          <a:p>
            <a:r>
              <a:rPr lang="zh-CN" altLang="en-US" sz="2000" dirty="0"/>
              <a:t>企业自主报名</a:t>
            </a:r>
            <a:r>
              <a:rPr lang="zh-CN" altLang="en-US" sz="2000" dirty="0" smtClean="0"/>
              <a:t>完成购买后</a:t>
            </a:r>
            <a:r>
              <a:rPr lang="zh-CN" altLang="en-US" sz="2000" dirty="0"/>
              <a:t>，</a:t>
            </a:r>
            <a:r>
              <a:rPr lang="zh-CN" altLang="en-US" sz="2000" dirty="0" smtClean="0"/>
              <a:t>点击按钮</a:t>
            </a:r>
            <a:r>
              <a:rPr lang="en-US" altLang="zh-CN" sz="2000" dirty="0" smtClean="0"/>
              <a:t>【</a:t>
            </a:r>
            <a:r>
              <a:rPr lang="zh-CN" altLang="en-US" sz="2000" dirty="0"/>
              <a:t>我</a:t>
            </a:r>
            <a:r>
              <a:rPr lang="zh-CN" altLang="en-US" sz="2000" dirty="0" smtClean="0"/>
              <a:t>的课件</a:t>
            </a:r>
            <a:r>
              <a:rPr lang="en-US" altLang="zh-CN" sz="2000" dirty="0" smtClean="0"/>
              <a:t>】</a:t>
            </a:r>
            <a:r>
              <a:rPr lang="zh-CN" altLang="en-US" sz="2000" dirty="0" smtClean="0"/>
              <a:t>，可以看到已开通课件。</a:t>
            </a:r>
            <a:endParaRPr lang="zh-CN" altLang="en-US" sz="2000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2505" y="1569720"/>
            <a:ext cx="10274300" cy="42741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 </a:t>
            </a:r>
            <a:r>
              <a:rPr lang="zh-CN" altLang="en-US" dirty="0" smtClean="0"/>
              <a:t>去学习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38200" y="935990"/>
            <a:ext cx="10515600" cy="4351338"/>
          </a:xfrm>
        </p:spPr>
        <p:txBody>
          <a:bodyPr/>
          <a:lstStyle/>
          <a:p>
            <a:r>
              <a:rPr lang="zh-CN" altLang="en-US" sz="2000" dirty="0" smtClean="0"/>
              <a:t>点击</a:t>
            </a:r>
            <a:r>
              <a:rPr lang="en-US" altLang="zh-CN" sz="2000" dirty="0" smtClean="0"/>
              <a:t>【</a:t>
            </a:r>
            <a:r>
              <a:rPr lang="zh-CN" altLang="en-US" sz="2000" dirty="0" smtClean="0"/>
              <a:t>去学习</a:t>
            </a:r>
            <a:r>
              <a:rPr lang="en-US" altLang="zh-CN" sz="2000" dirty="0" smtClean="0"/>
              <a:t>】</a:t>
            </a:r>
            <a:r>
              <a:rPr lang="zh-CN" altLang="en-US" sz="2000" dirty="0" smtClean="0"/>
              <a:t>按钮，去观看视频。务必先点击视频名称，再点击播放按钮哦。</a:t>
            </a:r>
            <a:endParaRPr lang="en-US" altLang="zh-CN" sz="2000" dirty="0" smtClean="0"/>
          </a:p>
          <a:p>
            <a:r>
              <a:rPr lang="zh-CN" altLang="en-US" sz="2000" dirty="0" smtClean="0"/>
              <a:t>视频观看过程中不允许拖动进度条，观看完该视频后，系统将展示在</a:t>
            </a:r>
            <a:r>
              <a:rPr lang="en-US" altLang="zh-CN" sz="2000" dirty="0" smtClean="0"/>
              <a:t>【</a:t>
            </a:r>
            <a:r>
              <a:rPr lang="zh-CN" altLang="en-US" sz="2000" dirty="0" smtClean="0"/>
              <a:t>已学视频</a:t>
            </a:r>
            <a:r>
              <a:rPr lang="en-US" altLang="zh-CN" sz="2000" dirty="0" smtClean="0"/>
              <a:t>】</a:t>
            </a:r>
            <a:endParaRPr lang="en-US" altLang="zh-CN" sz="2000" dirty="0" smtClean="0"/>
          </a:p>
          <a:p>
            <a:r>
              <a:rPr lang="zh-CN" altLang="en-US" sz="2000" dirty="0" smtClean="0"/>
              <a:t>当</a:t>
            </a:r>
            <a:r>
              <a:rPr lang="en-US" altLang="zh-CN" sz="2000" dirty="0" smtClean="0"/>
              <a:t>【</a:t>
            </a:r>
            <a:r>
              <a:rPr lang="zh-CN" altLang="en-US" sz="2000" dirty="0" smtClean="0"/>
              <a:t>未学视频</a:t>
            </a:r>
            <a:r>
              <a:rPr lang="en-US" altLang="zh-CN" sz="2000" dirty="0" smtClean="0"/>
              <a:t>】</a:t>
            </a:r>
            <a:r>
              <a:rPr lang="zh-CN" altLang="en-US" sz="2000" dirty="0" smtClean="0"/>
              <a:t>没有视频，全部观看完成。</a:t>
            </a:r>
            <a:endParaRPr lang="zh-CN" altLang="en-US" sz="2000" dirty="0" smtClean="0"/>
          </a:p>
        </p:txBody>
      </p:sp>
      <p:sp>
        <p:nvSpPr>
          <p:cNvPr id="6" name="下箭头 5"/>
          <p:cNvSpPr/>
          <p:nvPr/>
        </p:nvSpPr>
        <p:spPr>
          <a:xfrm rot="16200000">
            <a:off x="6775830" y="4126466"/>
            <a:ext cx="452845" cy="496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39085" y="2252869"/>
            <a:ext cx="3614297" cy="37907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05" y="2478405"/>
            <a:ext cx="6055995" cy="3485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 </a:t>
            </a:r>
            <a:r>
              <a:rPr lang="zh-CN" altLang="en-US" dirty="0" smtClean="0"/>
              <a:t>去学习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98500" y="90932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000" dirty="0" smtClean="0"/>
              <a:t>出现图</a:t>
            </a:r>
            <a:r>
              <a:rPr lang="en-US" altLang="zh-CN" sz="2000" dirty="0" smtClean="0"/>
              <a:t>1 </a:t>
            </a:r>
            <a:r>
              <a:rPr lang="zh-CN" altLang="en-US" sz="2000" dirty="0" smtClean="0"/>
              <a:t>表明该视频观看结束，图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表明该课件的所有视频观看结束。</a:t>
            </a:r>
            <a:endParaRPr lang="zh-CN" altLang="en-US" sz="2000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t="10778" r="10250"/>
          <a:stretch>
            <a:fillRect/>
          </a:stretch>
        </p:blipFill>
        <p:spPr>
          <a:xfrm>
            <a:off x="544181" y="1694080"/>
            <a:ext cx="5231130" cy="2042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r="8267"/>
          <a:stretch>
            <a:fillRect/>
          </a:stretch>
        </p:blipFill>
        <p:spPr>
          <a:xfrm>
            <a:off x="5872861" y="1694080"/>
            <a:ext cx="5904549" cy="3286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 </a:t>
            </a:r>
            <a:r>
              <a:rPr lang="zh-CN" altLang="en-US" dirty="0" smtClean="0"/>
              <a:t>去</a:t>
            </a:r>
            <a:r>
              <a:rPr lang="zh-CN" altLang="en-US" dirty="0"/>
              <a:t>考试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742315" y="913130"/>
            <a:ext cx="10515600" cy="4351338"/>
          </a:xfrm>
        </p:spPr>
        <p:txBody>
          <a:bodyPr/>
          <a:lstStyle/>
          <a:p>
            <a:r>
              <a:rPr lang="zh-CN" altLang="en-US" sz="2000" dirty="0"/>
              <a:t>视频和体验课全部完成后，点击</a:t>
            </a:r>
            <a:r>
              <a:rPr lang="en-US" altLang="zh-CN" sz="2000" dirty="0"/>
              <a:t>【</a:t>
            </a:r>
            <a:r>
              <a:rPr lang="zh-CN" altLang="en-US" sz="2000" dirty="0"/>
              <a:t>岗位</a:t>
            </a:r>
            <a:r>
              <a:rPr lang="zh-CN" altLang="en-US" sz="2000" dirty="0"/>
              <a:t>考试</a:t>
            </a:r>
            <a:r>
              <a:rPr lang="en-US" altLang="zh-CN" sz="2000" dirty="0"/>
              <a:t>】</a:t>
            </a:r>
            <a:r>
              <a:rPr lang="zh-CN" altLang="en-US" sz="2000" dirty="0"/>
              <a:t>考试</a:t>
            </a:r>
            <a:r>
              <a:rPr lang="en-US" altLang="zh-CN" sz="2000" dirty="0"/>
              <a:t>60</a:t>
            </a:r>
            <a:r>
              <a:rPr lang="zh-CN" altLang="en-US" sz="2000" dirty="0"/>
              <a:t>分合格，完成课件学习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r>
              <a:rPr lang="zh-CN" altLang="en-US" sz="2000" dirty="0" smtClean="0"/>
              <a:t>考试次数有限。</a:t>
            </a:r>
            <a:endParaRPr lang="zh-CN" altLang="en-US" sz="2000" dirty="0" smtClean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9225" y="3808095"/>
            <a:ext cx="8944610" cy="2571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5" y="1750060"/>
            <a:ext cx="9030335" cy="2058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 </a:t>
            </a:r>
            <a:r>
              <a:rPr lang="zh-CN" altLang="en-US" dirty="0" smtClean="0"/>
              <a:t>考试合格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787400" y="956310"/>
            <a:ext cx="10515600" cy="4351338"/>
          </a:xfrm>
        </p:spPr>
        <p:txBody>
          <a:bodyPr/>
          <a:lstStyle/>
          <a:p>
            <a:r>
              <a:rPr lang="zh-CN" altLang="en-US" sz="2000" dirty="0" smtClean="0"/>
              <a:t>在考试次数范围内，有一次考试合格则该课件学习合格。</a:t>
            </a:r>
            <a:endParaRPr lang="zh-CN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 </a:t>
            </a:r>
            <a:r>
              <a:rPr lang="zh-CN" altLang="en-US" dirty="0"/>
              <a:t>证明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81990" y="1078230"/>
            <a:ext cx="10515600" cy="4351338"/>
          </a:xfrm>
        </p:spPr>
        <p:txBody>
          <a:bodyPr/>
          <a:lstStyle/>
          <a:p>
            <a:r>
              <a:rPr lang="zh-CN" altLang="en-US" sz="2000" dirty="0"/>
              <a:t>满足岗位学习的要求</a:t>
            </a:r>
            <a:r>
              <a:rPr lang="zh-CN" altLang="en-US" sz="2000" dirty="0" smtClean="0"/>
              <a:t>后</a:t>
            </a:r>
            <a:r>
              <a:rPr lang="en-US" altLang="zh-CN" sz="2000" dirty="0" smtClean="0"/>
              <a:t>:</a:t>
            </a:r>
            <a:endParaRPr lang="en-US" altLang="zh-CN" sz="2000" dirty="0" smtClean="0"/>
          </a:p>
          <a:p>
            <a:r>
              <a:rPr lang="en-US" altLang="zh-CN" sz="2000" dirty="0"/>
              <a:t>24</a:t>
            </a:r>
            <a:r>
              <a:rPr lang="zh-CN" altLang="en-US" sz="2000" dirty="0"/>
              <a:t>学时和线下体验课</a:t>
            </a:r>
            <a:endParaRPr lang="zh-CN" altLang="en-US" sz="2000" dirty="0"/>
          </a:p>
          <a:p>
            <a:r>
              <a:rPr lang="zh-CN" altLang="en-US" sz="2000" dirty="0"/>
              <a:t>系统将生成证明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r>
              <a:rPr lang="zh-CN" altLang="en-US" sz="2000" dirty="0" smtClean="0"/>
              <a:t>点击</a:t>
            </a:r>
            <a:r>
              <a:rPr lang="en-US" altLang="zh-CN" sz="2000" dirty="0" smtClean="0"/>
              <a:t>【</a:t>
            </a:r>
            <a:r>
              <a:rPr lang="zh-CN" altLang="en-US" sz="2000" dirty="0" smtClean="0"/>
              <a:t>证明打印</a:t>
            </a:r>
            <a:r>
              <a:rPr lang="en-US" altLang="zh-CN" sz="2000" dirty="0" smtClean="0"/>
              <a:t>】</a:t>
            </a:r>
            <a:r>
              <a:rPr lang="zh-CN" altLang="en-US" sz="2000" dirty="0" smtClean="0"/>
              <a:t>即可查看。</a:t>
            </a:r>
            <a:endParaRPr lang="zh-CN" altLang="en-US" sz="2000" dirty="0" smtClean="0"/>
          </a:p>
          <a:p>
            <a:endParaRPr lang="en-US" altLang="zh-CN" sz="2000" dirty="0"/>
          </a:p>
          <a:p>
            <a:r>
              <a:rPr lang="zh-CN" altLang="en-US" sz="2000" dirty="0"/>
              <a:t>您在学习过程中，有任何疑问，可以加</a:t>
            </a:r>
            <a:r>
              <a:rPr lang="en-US" altLang="zh-CN" sz="2000" dirty="0"/>
              <a:t>QQ</a:t>
            </a:r>
            <a:r>
              <a:rPr lang="zh-CN" altLang="en-US" sz="2000" dirty="0"/>
              <a:t>群咨询：</a:t>
            </a:r>
            <a:endParaRPr lang="zh-CN" altLang="en-US" sz="2000" dirty="0"/>
          </a:p>
        </p:txBody>
      </p:sp>
      <p:sp>
        <p:nvSpPr>
          <p:cNvPr id="3" name="文本框 2"/>
          <p:cNvSpPr txBox="1"/>
          <p:nvPr/>
        </p:nvSpPr>
        <p:spPr>
          <a:xfrm>
            <a:off x="11066780" y="29337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学习入口：电脑和学习均可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829945" y="1825625"/>
            <a:ext cx="4311650" cy="763270"/>
          </a:xfrm>
        </p:spPr>
        <p:txBody>
          <a:bodyPr/>
          <a:lstStyle/>
          <a:p>
            <a:r>
              <a:rPr lang="zh-CN" altLang="en-US" dirty="0" smtClean="0"/>
              <a:t>公众号内学习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手机</a:t>
            </a:r>
            <a:r>
              <a:rPr lang="en-US" altLang="zh-CN" dirty="0" smtClean="0"/>
              <a:t>】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4294967295"/>
          </p:nvPr>
        </p:nvSpPr>
        <p:spPr>
          <a:xfrm>
            <a:off x="6250305" y="1825625"/>
            <a:ext cx="4188460" cy="514350"/>
          </a:xfrm>
        </p:spPr>
        <p:txBody>
          <a:bodyPr/>
          <a:lstStyle/>
          <a:p>
            <a:r>
              <a:rPr lang="zh-CN" altLang="en-US" dirty="0" smtClean="0"/>
              <a:t>电脑端学习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浏览器</a:t>
            </a:r>
            <a:r>
              <a:rPr lang="en-US" altLang="zh-CN" dirty="0" smtClean="0"/>
              <a:t>】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/>
          <a:stretch>
            <a:fillRect/>
          </a:stretch>
        </p:blipFill>
        <p:spPr>
          <a:xfrm>
            <a:off x="6390005" y="2834005"/>
            <a:ext cx="3093085" cy="3071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945" y="2834005"/>
            <a:ext cx="3401695" cy="3065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5430520" y="2660015"/>
            <a:ext cx="7365365" cy="732790"/>
          </a:xfrm>
        </p:spPr>
        <p:txBody>
          <a:bodyPr/>
          <a:lstStyle/>
          <a:p>
            <a:r>
              <a:rPr lang="zh-CN" altLang="en-US" dirty="0" smtClean="0"/>
              <a:t>手机端学习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4050" y="1955800"/>
            <a:ext cx="3230880" cy="2141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 </a:t>
            </a:r>
            <a:r>
              <a:rPr lang="zh-CN" altLang="en-US" dirty="0" smtClean="0"/>
              <a:t>关注公众号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38200" y="1139190"/>
            <a:ext cx="10515600" cy="4351338"/>
          </a:xfrm>
        </p:spPr>
        <p:txBody>
          <a:bodyPr/>
          <a:lstStyle/>
          <a:p>
            <a:r>
              <a:rPr lang="zh-CN" altLang="en-US" sz="2000" dirty="0"/>
              <a:t>关注公众号</a:t>
            </a:r>
            <a:r>
              <a:rPr lang="zh-CN" altLang="en-US" sz="2000" dirty="0" smtClean="0"/>
              <a:t>：江苏城建院继续学院</a:t>
            </a:r>
            <a:endParaRPr lang="zh-CN" altLang="en-US" sz="2000" dirty="0" smtClean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200" y="2060575"/>
            <a:ext cx="3401695" cy="3065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10359390" y="48704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</a:t>
            </a:r>
            <a:r>
              <a:rPr lang="en-US" altLang="zh-CN" dirty="0" smtClean="0"/>
              <a:t> </a:t>
            </a:r>
            <a:r>
              <a:rPr lang="zh-CN" altLang="en-US" dirty="0" smtClean="0"/>
              <a:t>手机号注册公众号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38200" y="1060450"/>
            <a:ext cx="11176000" cy="4351655"/>
          </a:xfrm>
        </p:spPr>
        <p:txBody>
          <a:bodyPr/>
          <a:lstStyle/>
          <a:p>
            <a:r>
              <a:rPr lang="zh-CN" altLang="en-US" sz="2000" dirty="0" smtClean="0">
                <a:solidFill>
                  <a:srgbClr val="FF0000"/>
                </a:solidFill>
              </a:rPr>
              <a:t>点击任意按钮即可注册，务必真实姓名、手机号</a:t>
            </a:r>
            <a:r>
              <a:rPr lang="zh-CN" altLang="en-US" sz="2000" dirty="0" smtClean="0"/>
              <a:t>，才可以收到验证码。</a:t>
            </a:r>
            <a:endParaRPr lang="zh-CN" altLang="en-US" sz="2000" dirty="0" smtClean="0"/>
          </a:p>
          <a:p>
            <a:r>
              <a:rPr lang="zh-CN" altLang="en-US" sz="2000" dirty="0" smtClean="0"/>
              <a:t>注册完成后点击【云教育学习】【点击进入继续教育】。</a:t>
            </a:r>
            <a:endParaRPr lang="zh-CN" altLang="en-US" sz="2000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12433"/>
          <a:stretch>
            <a:fillRect/>
          </a:stretch>
        </p:blipFill>
        <p:spPr>
          <a:xfrm>
            <a:off x="838200" y="2682875"/>
            <a:ext cx="3421380" cy="3029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236845" y="2470785"/>
            <a:ext cx="3733165" cy="3124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</a:t>
            </a:r>
            <a:r>
              <a:rPr lang="en-US" altLang="zh-CN" dirty="0" smtClean="0"/>
              <a:t> </a:t>
            </a:r>
            <a:r>
              <a:rPr lang="zh-CN" altLang="en-US" dirty="0" smtClean="0"/>
              <a:t>首次认证需上传身份证照片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94810" y="2296160"/>
            <a:ext cx="3175635" cy="3248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838200" y="1130300"/>
            <a:ext cx="105156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lvl="0" algn="l">
              <a:buClrTx/>
              <a:buSzTx/>
            </a:pPr>
            <a:r>
              <a:rPr lang="zh-CN" sz="2000" dirty="0" err="1">
                <a:sym typeface="+mn-ea"/>
              </a:rPr>
              <a:t>请拍摄或选择相册上传您本人的身份证照片，请注意按照示例拍摄清晰照片。</a:t>
            </a:r>
            <a:endParaRPr lang="zh-CN" sz="2000" dirty="0" err="1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 </a:t>
            </a:r>
            <a:r>
              <a:rPr lang="zh-CN" altLang="en-US" dirty="0"/>
              <a:t>课件</a:t>
            </a:r>
            <a:r>
              <a:rPr lang="zh-CN" altLang="en-US" dirty="0" smtClean="0"/>
              <a:t>学习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724535" y="970280"/>
            <a:ext cx="10515600" cy="4351338"/>
          </a:xfrm>
        </p:spPr>
        <p:txBody>
          <a:bodyPr/>
          <a:lstStyle/>
          <a:p>
            <a:r>
              <a:rPr lang="zh-CN" altLang="en-US" sz="2000" dirty="0" smtClean="0"/>
              <a:t>后台老师开课完成后，点击公众号菜单</a:t>
            </a:r>
            <a:r>
              <a:rPr lang="en-US" altLang="zh-CN" sz="2000" dirty="0" smtClean="0"/>
              <a:t>【</a:t>
            </a:r>
            <a:r>
              <a:rPr lang="zh-CN" altLang="en-US" sz="2000" dirty="0" smtClean="0"/>
              <a:t>云教育学习</a:t>
            </a:r>
            <a:r>
              <a:rPr lang="en-US" altLang="zh-CN" sz="2000" dirty="0" smtClean="0"/>
              <a:t>】</a:t>
            </a:r>
            <a:r>
              <a:rPr lang="zh-CN" altLang="en-US" sz="2000" dirty="0" smtClean="0"/>
              <a:t>，</a:t>
            </a:r>
            <a:endParaRPr lang="zh-CN" altLang="en-US" sz="2000" dirty="0" smtClean="0"/>
          </a:p>
          <a:p>
            <a:r>
              <a:rPr lang="zh-CN" altLang="en-US" sz="2000" dirty="0" smtClean="0"/>
              <a:t>再点击按钮</a:t>
            </a:r>
            <a:r>
              <a:rPr lang="en-US" altLang="zh-CN" sz="2000" dirty="0" smtClean="0"/>
              <a:t>【</a:t>
            </a:r>
            <a:r>
              <a:rPr lang="zh-CN" altLang="zh-CN" sz="2000" dirty="0" smtClean="0"/>
              <a:t>点击进入继续教育</a:t>
            </a:r>
            <a:r>
              <a:rPr lang="en-US" altLang="zh-CN" sz="2000" dirty="0" smtClean="0"/>
              <a:t>】</a:t>
            </a:r>
            <a:endParaRPr lang="en-US" altLang="zh-CN" sz="2000" dirty="0" smtClean="0"/>
          </a:p>
        </p:txBody>
      </p:sp>
      <p:sp>
        <p:nvSpPr>
          <p:cNvPr id="2" name="下箭头 1"/>
          <p:cNvSpPr/>
          <p:nvPr/>
        </p:nvSpPr>
        <p:spPr>
          <a:xfrm rot="16200000">
            <a:off x="5621738" y="2968024"/>
            <a:ext cx="452845" cy="496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b="50942"/>
          <a:stretch>
            <a:fillRect/>
          </a:stretch>
        </p:blipFill>
        <p:spPr>
          <a:xfrm>
            <a:off x="6741795" y="2241550"/>
            <a:ext cx="4819015" cy="180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40130" y="2044700"/>
            <a:ext cx="4091940" cy="3124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 </a:t>
            </a:r>
            <a:r>
              <a:rPr lang="zh-CN" altLang="en-US" dirty="0"/>
              <a:t>去</a:t>
            </a:r>
            <a:r>
              <a:rPr lang="zh-CN" altLang="en-US" dirty="0" smtClean="0"/>
              <a:t>学习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22935" y="1026160"/>
            <a:ext cx="10515600" cy="4351338"/>
          </a:xfrm>
        </p:spPr>
        <p:txBody>
          <a:bodyPr/>
          <a:lstStyle/>
          <a:p>
            <a:r>
              <a:rPr lang="zh-CN" altLang="en-US" sz="2000" dirty="0" smtClean="0"/>
              <a:t>点击</a:t>
            </a:r>
            <a:r>
              <a:rPr lang="en-US" altLang="zh-CN" sz="2000" dirty="0" smtClean="0"/>
              <a:t>【</a:t>
            </a:r>
            <a:r>
              <a:rPr lang="zh-CN" altLang="en-US" sz="2000" dirty="0" smtClean="0"/>
              <a:t>去学习</a:t>
            </a:r>
            <a:r>
              <a:rPr lang="en-US" altLang="zh-CN" sz="2000" dirty="0" smtClean="0"/>
              <a:t>】</a:t>
            </a:r>
            <a:r>
              <a:rPr lang="zh-CN" altLang="en-US" sz="2000" dirty="0" smtClean="0"/>
              <a:t>按钮，选择课件观看视频，视频观看完成后，去考试。</a:t>
            </a:r>
            <a:endParaRPr lang="zh-CN" altLang="en-US" sz="2000" dirty="0" smtClean="0"/>
          </a:p>
        </p:txBody>
      </p:sp>
      <p:sp>
        <p:nvSpPr>
          <p:cNvPr id="9" name="下箭头 8"/>
          <p:cNvSpPr/>
          <p:nvPr/>
        </p:nvSpPr>
        <p:spPr>
          <a:xfrm rot="16200000">
            <a:off x="5097412" y="3379519"/>
            <a:ext cx="452845" cy="496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117" y="1911003"/>
            <a:ext cx="3971108" cy="3886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3760" y="2329970"/>
            <a:ext cx="4572396" cy="3048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 </a:t>
            </a:r>
            <a:r>
              <a:rPr lang="zh-CN" altLang="zh-CN" dirty="0" smtClean="0"/>
              <a:t>岗位</a:t>
            </a:r>
            <a:r>
              <a:rPr lang="zh-CN" altLang="en-US" dirty="0" smtClean="0"/>
              <a:t>考试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57225" y="1026160"/>
            <a:ext cx="10515600" cy="4351338"/>
          </a:xfrm>
        </p:spPr>
        <p:txBody>
          <a:bodyPr/>
          <a:lstStyle/>
          <a:p>
            <a:r>
              <a:rPr lang="zh-CN" altLang="en-US" sz="2000" dirty="0" smtClean="0"/>
              <a:t>视频和体验课</a:t>
            </a:r>
            <a:r>
              <a:rPr lang="zh-CN" altLang="en-US" sz="2000" dirty="0" smtClean="0">
                <a:solidFill>
                  <a:schemeClr val="tx1"/>
                </a:solidFill>
                <a:highlight>
                  <a:srgbClr val="FFFF00"/>
                </a:highlight>
              </a:rPr>
              <a:t>全部</a:t>
            </a:r>
            <a:r>
              <a:rPr lang="zh-CN" altLang="en-US" sz="2000" dirty="0" smtClean="0"/>
              <a:t>完成后，点击进入继续教育按钮进去</a:t>
            </a:r>
            <a:r>
              <a:rPr lang="en-US" altLang="zh-CN" sz="2000" dirty="0" smtClean="0"/>
              <a:t>【</a:t>
            </a:r>
            <a:r>
              <a:rPr lang="zh-CN" altLang="en-US" sz="2000" dirty="0" smtClean="0"/>
              <a:t>岗位考试</a:t>
            </a:r>
            <a:r>
              <a:rPr lang="en-US" altLang="zh-CN" sz="2000" dirty="0" smtClean="0"/>
              <a:t>】</a:t>
            </a:r>
            <a:r>
              <a:rPr lang="zh-CN" altLang="en-US" sz="2000" dirty="0" smtClean="0"/>
              <a:t>考试合格后（</a:t>
            </a:r>
            <a:r>
              <a:rPr lang="en-US" altLang="zh-CN" sz="2000" dirty="0" smtClean="0"/>
              <a:t>60</a:t>
            </a:r>
            <a:r>
              <a:rPr lang="zh-CN" altLang="en-US" sz="2000" dirty="0" smtClean="0"/>
              <a:t>分以上），完成课件学习。</a:t>
            </a:r>
            <a:endParaRPr lang="zh-CN" altLang="en-US" sz="2000" dirty="0" smtClean="0"/>
          </a:p>
        </p:txBody>
      </p:sp>
      <p:sp>
        <p:nvSpPr>
          <p:cNvPr id="9" name="下箭头 8"/>
          <p:cNvSpPr/>
          <p:nvPr/>
        </p:nvSpPr>
        <p:spPr>
          <a:xfrm rot="16200000">
            <a:off x="5019307" y="3283634"/>
            <a:ext cx="452845" cy="496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3553" y="2975108"/>
            <a:ext cx="3587999" cy="2920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" y="1722755"/>
            <a:ext cx="3832225" cy="40290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795" y="1591945"/>
            <a:ext cx="6035040" cy="1209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CATEGORY" val="custom"/>
  <p:tag name="KSO_WM_TEMPLATE_INDEX" val="20202601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TEMPLATE_CATEGORY" val="custom"/>
  <p:tag name="KSO_WM_TEMPLATE_INDEX" val="20202601"/>
</p:tagLst>
</file>

<file path=ppt/tags/tag9.xml><?xml version="1.0" encoding="utf-8"?>
<p:tagLst xmlns:p="http://schemas.openxmlformats.org/presentationml/2006/main">
  <p:tag name="commondata" val="eyJoZGlkIjoiZDA2NzA4ODBhYmIxMWQ3Y2E1ZThhYmZiNmY4YTljM2EifQ=="/>
</p:tagLst>
</file>

<file path=ppt/theme/theme1.xml><?xml version="1.0" encoding="utf-8"?>
<a:theme xmlns:a="http://schemas.openxmlformats.org/drawingml/2006/main" name="Office 主题​​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大都市</Template>
  <TotalTime>0</TotalTime>
  <Words>1001</Words>
  <Application>WPS 演示</Application>
  <PresentationFormat>自定义</PresentationFormat>
  <Paragraphs>99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黑体</vt:lpstr>
      <vt:lpstr>微软雅黑</vt:lpstr>
      <vt:lpstr>等线</vt:lpstr>
      <vt:lpstr>Arial Unicode MS</vt:lpstr>
      <vt:lpstr>等线 Light</vt:lpstr>
      <vt:lpstr>Calibri</vt:lpstr>
      <vt:lpstr>Office 主题​​</vt:lpstr>
      <vt:lpstr>江苏城建院继教学院 继续教育平台操作说明</vt:lpstr>
      <vt:lpstr>学习入口：电脑和学习均可</vt:lpstr>
      <vt:lpstr>手机端学习</vt:lpstr>
      <vt:lpstr>1 关注公众号</vt:lpstr>
      <vt:lpstr>2 手机号注册公众号</vt:lpstr>
      <vt:lpstr>3 首次认证需上传身份证照片</vt:lpstr>
      <vt:lpstr>4 课件学习</vt:lpstr>
      <vt:lpstr>5 去学习</vt:lpstr>
      <vt:lpstr>6 岗位考试</vt:lpstr>
      <vt:lpstr>8 证明</vt:lpstr>
      <vt:lpstr>电脑端学习</vt:lpstr>
      <vt:lpstr>1 打开网址，登录账号</vt:lpstr>
      <vt:lpstr> 建议浏览器-火狐浏览器 或 谷歌浏览器</vt:lpstr>
      <vt:lpstr>3 我的课件</vt:lpstr>
      <vt:lpstr>4 去学习</vt:lpstr>
      <vt:lpstr>4 去学习</vt:lpstr>
      <vt:lpstr>5 去考试</vt:lpstr>
      <vt:lpstr>5 考试合格</vt:lpstr>
      <vt:lpstr>6 证明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考前学员操作说明</dc:title>
  <dc:creator>rmg</dc:creator>
  <cp:lastModifiedBy>奔奔</cp:lastModifiedBy>
  <cp:revision>59</cp:revision>
  <dcterms:created xsi:type="dcterms:W3CDTF">2019-09-26T07:50:00Z</dcterms:created>
  <dcterms:modified xsi:type="dcterms:W3CDTF">2026-03-03T03:04:50Z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5CD965B1044247C0A0764C1824F6462A_13</vt:lpwstr>
  </property>
</Properties>
</file>